
<file path=[Content_Types].xml><?xml version="1.0" encoding="utf-8"?>
<Types xmlns="http://schemas.openxmlformats.org/package/2006/content-types"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348" r:id="rId3"/>
    <p:sldId id="332" r:id="rId4"/>
    <p:sldId id="330" r:id="rId5"/>
    <p:sldId id="358" r:id="rId6"/>
    <p:sldId id="359" r:id="rId7"/>
    <p:sldId id="339" r:id="rId8"/>
  </p:sldIdLst>
  <p:sldSz cx="6858000" cy="5143500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9933FF"/>
    <a:srgbClr val="9900CC"/>
    <a:srgbClr val="DDDDDD"/>
    <a:srgbClr val="990000"/>
    <a:srgbClr val="FF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770"/>
    <p:restoredTop sz="50000"/>
  </p:normalViewPr>
  <p:slideViewPr>
    <p:cSldViewPr snapToGrid="0" showGuides="1">
      <p:cViewPr varScale="1">
        <p:scale>
          <a:sx n="49" d="100"/>
          <a:sy n="49" d="100"/>
        </p:scale>
        <p:origin x="2244" y="42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 showFormatting="0">
    <p:cViewPr>
      <p:scale>
        <a:sx n="66" d="100"/>
        <a:sy n="66" d="100"/>
      </p:scale>
      <p:origin x="0" y="5052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7582818-F892-4ADC-9A60-BA35061AE65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97820"/>
            <a:ext cx="58293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FC578F4-BA30-4025-B76F-18C5F016DBC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FC578F4-BA30-4025-B76F-18C5F016DBC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05979"/>
            <a:ext cx="154305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05979"/>
            <a:ext cx="451485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FC578F4-BA30-4025-B76F-18C5F016DBC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ội dung 1"/>
          <p:cNvSpPr>
            <a:spLocks noGrp="1"/>
          </p:cNvSpPr>
          <p:nvPr>
            <p:ph hasCustomPrompt="1"/>
          </p:nvPr>
        </p:nvSpPr>
        <p:spPr>
          <a:xfrm>
            <a:off x="342900" y="205979"/>
            <a:ext cx="6172200" cy="4388644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FC578F4-BA30-4025-B76F-18C5F016DBC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FC578F4-BA30-4025-B76F-18C5F016DBC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FC578F4-BA30-4025-B76F-18C5F016DBC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200151"/>
            <a:ext cx="302895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200151"/>
            <a:ext cx="302895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FC578F4-BA30-4025-B76F-18C5F016DBC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151335"/>
            <a:ext cx="3030141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1631156"/>
            <a:ext cx="3030141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1151335"/>
            <a:ext cx="3031331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1631156"/>
            <a:ext cx="3031331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FC578F4-BA30-4025-B76F-18C5F016DBC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FC578F4-BA30-4025-B76F-18C5F016DBC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FC578F4-BA30-4025-B76F-18C5F016DBC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204787"/>
            <a:ext cx="2256235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04789"/>
            <a:ext cx="3833813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076327"/>
            <a:ext cx="2256235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FC578F4-BA30-4025-B76F-18C5F016DBC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3600450"/>
            <a:ext cx="41148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4025504"/>
            <a:ext cx="41148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FC578F4-BA30-4025-B76F-18C5F016DBC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342900" y="206375"/>
            <a:ext cx="61722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342900" y="1200150"/>
            <a:ext cx="6172200" cy="33940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4684713"/>
            <a:ext cx="1600200" cy="3571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4684713"/>
            <a:ext cx="2171700" cy="3571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4684713"/>
            <a:ext cx="1600200" cy="3571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FC578F4-BA30-4025-B76F-18C5F016DBC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GIF"/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7" name="Picture 3" descr="WhitecornerFlower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" y="46038"/>
            <a:ext cx="914400" cy="914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8" name="Picture 4" descr="WhitecornerFlow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7550" y="4114800"/>
            <a:ext cx="1028700" cy="1028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" y="3317875"/>
            <a:ext cx="917575" cy="182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3080" name="Picture 2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64288" y="36513"/>
            <a:ext cx="457200" cy="186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081" name="Rectangle 20"/>
          <p:cNvSpPr/>
          <p:nvPr/>
        </p:nvSpPr>
        <p:spPr>
          <a:xfrm>
            <a:off x="0" y="0"/>
            <a:ext cx="6858000" cy="5143500"/>
          </a:xfrm>
          <a:prstGeom prst="rect">
            <a:avLst/>
          </a:prstGeom>
          <a:noFill/>
          <a:ln w="57150" cap="flat" cmpd="sng">
            <a:pattFill prst="sphere">
              <a:fgClr>
                <a:srgbClr val="0000FF"/>
              </a:fgClr>
              <a:bgClr>
                <a:srgbClr val="FF0000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vi-VN" alt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287655" y="352425"/>
            <a:ext cx="62833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latin typeface="HP001 5 hàng 1 ô ly" panose="020B0603050302020204" charset="0"/>
                <a:cs typeface="HP001 5 hàng 1 ô ly" panose="020B0603050302020204" charset="0"/>
              </a:rPr>
              <a:t>Thứ ba, ngày 25 tháng 1 năm 2022</a:t>
            </a:r>
            <a:endParaRPr lang="en-US" sz="2800">
              <a:latin typeface="HP001 5 hàng 1 ô ly" panose="020B0603050302020204" charset="0"/>
              <a:cs typeface="HP001 5 hàng 1 ô ly" panose="020B0603050302020204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2518410" y="874395"/>
            <a:ext cx="18205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2800">
                <a:latin typeface="HP001 5 hàng 1 ô ly" panose="020B0603050302020204" charset="0"/>
                <a:cs typeface="HP001 5 hàng 1 ô ly" panose="020B0603050302020204" charset="0"/>
              </a:rPr>
              <a:t>Toán </a:t>
            </a:r>
            <a:endParaRPr lang="en-US" sz="2800">
              <a:latin typeface="HP001 5 hàng 1 ô ly" panose="020B0603050302020204" charset="0"/>
              <a:cs typeface="HP001 5 hàng 1 ô ly" panose="020B0603050302020204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2164715" y="1447800"/>
            <a:ext cx="21272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2800">
                <a:solidFill>
                  <a:srgbClr val="C00000"/>
                </a:solidFill>
                <a:latin typeface="HP001 5 hàng 1 ô ly" panose="020B0603050302020204" charset="0"/>
                <a:cs typeface="HP001 5 hàng 1 ô ly" panose="020B0603050302020204" charset="0"/>
              </a:rPr>
              <a:t>Luyện  tập</a:t>
            </a:r>
            <a:r>
              <a:rPr lang="en-US" sz="2800">
                <a:latin typeface="HP001 5 hàng 1 ô ly" panose="020B0603050302020204" charset="0"/>
                <a:cs typeface="HP001 5 hàng 1 ô ly" panose="020B0603050302020204" charset="0"/>
              </a:rPr>
              <a:t> </a:t>
            </a:r>
            <a:endParaRPr lang="en-US" sz="2800">
              <a:latin typeface="HP001 5 hàng 1 ô ly" panose="020B0603050302020204" charset="0"/>
              <a:cs typeface="HP001 5 hàng 1 ô ly" panose="020B0603050302020204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946150" y="4256405"/>
            <a:ext cx="21272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2800">
                <a:latin typeface="HP001 5 hàng 1 ô ly" panose="020B0603050302020204" charset="0"/>
                <a:cs typeface="HP001 5 hàng 1 ô ly" panose="020B0603050302020204" charset="0"/>
              </a:rPr>
              <a:t>Trang 100 </a:t>
            </a:r>
            <a:endParaRPr lang="en-US" sz="2800">
              <a:latin typeface="HP001 5 hàng 1 ô ly" panose="020B0603050302020204" charset="0"/>
              <a:cs typeface="HP001 5 hàng 1 ô ly" panose="020B060305030202020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9" name="Text Box 4"/>
          <p:cNvSpPr txBox="1"/>
          <p:nvPr/>
        </p:nvSpPr>
        <p:spPr>
          <a:xfrm>
            <a:off x="111125" y="50800"/>
            <a:ext cx="6140450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* Bài 1. Viết số thích hợp vào chỗ chấm: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800" name="Text Box 5"/>
          <p:cNvSpPr txBox="1"/>
          <p:nvPr/>
        </p:nvSpPr>
        <p:spPr>
          <a:xfrm>
            <a:off x="401638" y="1130300"/>
            <a:ext cx="5697537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530 dm</a:t>
            </a:r>
            <a:r>
              <a:rPr lang="en-US" altLang="en-US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   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              cm</a:t>
            </a:r>
            <a:r>
              <a:rPr lang="en-US" altLang="en-US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801" name="Text Box 12"/>
          <p:cNvSpPr txBox="1"/>
          <p:nvPr/>
        </p:nvSpPr>
        <p:spPr>
          <a:xfrm>
            <a:off x="325438" y="1700213"/>
            <a:ext cx="508317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13dm</a:t>
            </a:r>
            <a:r>
              <a:rPr lang="en-US" altLang="en-US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29 cm</a:t>
            </a:r>
            <a:r>
              <a:rPr lang="en-US" altLang="en-US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          cm</a:t>
            </a:r>
            <a:r>
              <a:rPr lang="en-US" altLang="en-US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802" name="Text Box 13"/>
          <p:cNvSpPr txBox="1"/>
          <p:nvPr/>
        </p:nvSpPr>
        <p:spPr>
          <a:xfrm>
            <a:off x="325438" y="2312988"/>
            <a:ext cx="4791075" cy="585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84 600 cm</a:t>
            </a:r>
            <a:r>
              <a:rPr lang="en-US" altLang="en-US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           dm</a:t>
            </a:r>
            <a:r>
              <a:rPr lang="en-US" altLang="en-US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803" name="Text Box 14"/>
          <p:cNvSpPr txBox="1"/>
          <p:nvPr/>
        </p:nvSpPr>
        <p:spPr>
          <a:xfrm>
            <a:off x="325438" y="2798763"/>
            <a:ext cx="4237037" cy="585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 dm</a:t>
            </a:r>
            <a:r>
              <a:rPr lang="en-US" altLang="en-US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       m</a:t>
            </a:r>
            <a:r>
              <a:rPr lang="en-US" altLang="en-US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        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804" name="Text Box 15"/>
          <p:cNvSpPr txBox="1"/>
          <p:nvPr/>
        </p:nvSpPr>
        <p:spPr>
          <a:xfrm>
            <a:off x="325438" y="3427413"/>
            <a:ext cx="4352925" cy="585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km</a:t>
            </a:r>
            <a:r>
              <a:rPr lang="en-US" altLang="en-US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                  m</a:t>
            </a:r>
            <a:r>
              <a:rPr lang="en-US" altLang="en-US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  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805" name="Text Box 16"/>
          <p:cNvSpPr txBox="1"/>
          <p:nvPr/>
        </p:nvSpPr>
        <p:spPr>
          <a:xfrm>
            <a:off x="325438" y="4014788"/>
            <a:ext cx="4430712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9 000 000 m</a:t>
            </a:r>
            <a:r>
              <a:rPr lang="en-US" altLang="en-US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km</a:t>
            </a:r>
            <a:r>
              <a:rPr lang="en-US" altLang="en-US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806" name="Text Box 14"/>
          <p:cNvSpPr txBox="1"/>
          <p:nvPr/>
        </p:nvSpPr>
        <p:spPr>
          <a:xfrm>
            <a:off x="3227388" y="2205038"/>
            <a:ext cx="900112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3600" b="1" dirty="0">
                <a:solidFill>
                  <a:srgbClr val="0000FF"/>
                </a:solidFill>
              </a:rPr>
              <a:t>....</a:t>
            </a:r>
            <a:endParaRPr lang="en-US" altLang="en-US" sz="3600" b="1" dirty="0">
              <a:solidFill>
                <a:srgbClr val="0000FF"/>
              </a:solidFill>
            </a:endParaRPr>
          </a:p>
        </p:txBody>
      </p:sp>
      <p:sp>
        <p:nvSpPr>
          <p:cNvPr id="33807" name="Text Box 15"/>
          <p:cNvSpPr txBox="1"/>
          <p:nvPr/>
        </p:nvSpPr>
        <p:spPr>
          <a:xfrm>
            <a:off x="3251200" y="1090613"/>
            <a:ext cx="900113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3600" b="1" dirty="0">
                <a:solidFill>
                  <a:srgbClr val="0000FF"/>
                </a:solidFill>
              </a:rPr>
              <a:t>....</a:t>
            </a:r>
            <a:endParaRPr lang="en-US" altLang="en-US" sz="3600" b="1" dirty="0">
              <a:solidFill>
                <a:srgbClr val="0000FF"/>
              </a:solidFill>
            </a:endParaRPr>
          </a:p>
        </p:txBody>
      </p:sp>
      <p:sp>
        <p:nvSpPr>
          <p:cNvPr id="33808" name="Text Box 16"/>
          <p:cNvSpPr txBox="1"/>
          <p:nvPr/>
        </p:nvSpPr>
        <p:spPr>
          <a:xfrm>
            <a:off x="3536950" y="1652588"/>
            <a:ext cx="900113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3600" b="1" dirty="0">
                <a:solidFill>
                  <a:srgbClr val="0000FF"/>
                </a:solidFill>
              </a:rPr>
              <a:t>....</a:t>
            </a:r>
            <a:endParaRPr lang="en-US" altLang="en-US" sz="3600" b="1" dirty="0">
              <a:solidFill>
                <a:srgbClr val="0000FF"/>
              </a:solidFill>
            </a:endParaRPr>
          </a:p>
        </p:txBody>
      </p:sp>
      <p:sp>
        <p:nvSpPr>
          <p:cNvPr id="33809" name="Text Box 17"/>
          <p:cNvSpPr txBox="1"/>
          <p:nvPr/>
        </p:nvSpPr>
        <p:spPr>
          <a:xfrm>
            <a:off x="2947988" y="3922713"/>
            <a:ext cx="900112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3600" b="1" dirty="0">
                <a:solidFill>
                  <a:srgbClr val="0000FF"/>
                </a:solidFill>
              </a:rPr>
              <a:t>....</a:t>
            </a:r>
            <a:endParaRPr lang="en-US" altLang="en-US" sz="3600" b="1" dirty="0">
              <a:solidFill>
                <a:srgbClr val="0000FF"/>
              </a:solidFill>
            </a:endParaRPr>
          </a:p>
        </p:txBody>
      </p:sp>
      <p:sp>
        <p:nvSpPr>
          <p:cNvPr id="33810" name="Text Box 18"/>
          <p:cNvSpPr txBox="1"/>
          <p:nvPr/>
        </p:nvSpPr>
        <p:spPr>
          <a:xfrm>
            <a:off x="2290763" y="3330575"/>
            <a:ext cx="900112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3600" b="1" dirty="0">
                <a:solidFill>
                  <a:srgbClr val="0000FF"/>
                </a:solidFill>
              </a:rPr>
              <a:t>....</a:t>
            </a:r>
            <a:endParaRPr lang="en-US" altLang="en-US" sz="3600" b="1" dirty="0">
              <a:solidFill>
                <a:srgbClr val="0000FF"/>
              </a:solidFill>
            </a:endParaRPr>
          </a:p>
        </p:txBody>
      </p:sp>
      <p:sp>
        <p:nvSpPr>
          <p:cNvPr id="33811" name="Text Box 19"/>
          <p:cNvSpPr txBox="1"/>
          <p:nvPr/>
        </p:nvSpPr>
        <p:spPr>
          <a:xfrm>
            <a:off x="2357438" y="2725738"/>
            <a:ext cx="900112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3600" b="1" dirty="0">
                <a:solidFill>
                  <a:srgbClr val="0000FF"/>
                </a:solidFill>
              </a:rPr>
              <a:t>....</a:t>
            </a:r>
            <a:endParaRPr lang="en-US" altLang="en-US" sz="3600" b="1" dirty="0">
              <a:solidFill>
                <a:srgbClr val="0000FF"/>
              </a:solidFill>
            </a:endParaRPr>
          </a:p>
        </p:txBody>
      </p:sp>
      <p:sp>
        <p:nvSpPr>
          <p:cNvPr id="33812" name="Text Box 20"/>
          <p:cNvSpPr txBox="1"/>
          <p:nvPr/>
        </p:nvSpPr>
        <p:spPr>
          <a:xfrm>
            <a:off x="2736850" y="1093788"/>
            <a:ext cx="1377950" cy="585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53 000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813" name="Text Box 21"/>
          <p:cNvSpPr txBox="1"/>
          <p:nvPr/>
        </p:nvSpPr>
        <p:spPr>
          <a:xfrm>
            <a:off x="3181350" y="1630363"/>
            <a:ext cx="1103313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1 329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814" name="Text Box 22"/>
          <p:cNvSpPr txBox="1"/>
          <p:nvPr/>
        </p:nvSpPr>
        <p:spPr>
          <a:xfrm>
            <a:off x="3213100" y="2251393"/>
            <a:ext cx="928688" cy="585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846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815" name="Text Box 23"/>
          <p:cNvSpPr txBox="1"/>
          <p:nvPr/>
        </p:nvSpPr>
        <p:spPr>
          <a:xfrm>
            <a:off x="2468880" y="2730818"/>
            <a:ext cx="608013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816" name="Text Box 24"/>
          <p:cNvSpPr txBox="1"/>
          <p:nvPr/>
        </p:nvSpPr>
        <p:spPr>
          <a:xfrm>
            <a:off x="1979613" y="3352800"/>
            <a:ext cx="21336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10 000 000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817" name="Text Box 25"/>
          <p:cNvSpPr txBox="1"/>
          <p:nvPr/>
        </p:nvSpPr>
        <p:spPr>
          <a:xfrm>
            <a:off x="3046413" y="3932238"/>
            <a:ext cx="654050" cy="585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639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44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639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159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36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759"/>
                            </p:stCondLst>
                            <p:childTnLst>
                              <p:par>
                                <p:cTn id="4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959"/>
                            </p:stCondLst>
                            <p:childTnLst>
                              <p:par>
                                <p:cTn id="4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200"/>
                            </p:stCondLst>
                            <p:childTnLst>
                              <p:par>
                                <p:cTn id="5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400"/>
                            </p:stCondLst>
                            <p:childTnLst>
                              <p:par>
                                <p:cTn id="5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800"/>
                            </p:stCondLst>
                            <p:childTnLst>
                              <p:par>
                                <p:cTn id="6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0"/>
                            </p:stCondLst>
                            <p:childTnLst>
                              <p:par>
                                <p:cTn id="7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1000"/>
                            </p:stCondLst>
                            <p:childTnLst>
                              <p:par>
                                <p:cTn id="7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3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3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3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3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3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3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3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3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9" grpId="0"/>
      <p:bldP spid="33800" grpId="0"/>
      <p:bldP spid="33801" grpId="0"/>
      <p:bldP spid="33802" grpId="0"/>
      <p:bldP spid="33803" grpId="0"/>
      <p:bldP spid="33804" grpId="0"/>
      <p:bldP spid="33805" grpId="0"/>
      <p:bldP spid="33806" grpId="0"/>
      <p:bldP spid="33806" grpId="1"/>
      <p:bldP spid="33807" grpId="0"/>
      <p:bldP spid="33807" grpId="1"/>
      <p:bldP spid="33808" grpId="0"/>
      <p:bldP spid="33808" grpId="1"/>
      <p:bldP spid="33809" grpId="0"/>
      <p:bldP spid="33809" grpId="1"/>
      <p:bldP spid="33810" grpId="0"/>
      <p:bldP spid="33810" grpId="1"/>
      <p:bldP spid="33811" grpId="0"/>
      <p:bldP spid="33811" grpId="1"/>
      <p:bldP spid="33812" grpId="0"/>
      <p:bldP spid="33813" grpId="0"/>
      <p:bldP spid="33814" grpId="0"/>
      <p:bldP spid="33815" grpId="0"/>
      <p:bldP spid="33816" grpId="0"/>
      <p:bldP spid="338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59" name="Text Box 19"/>
          <p:cNvSpPr txBox="1"/>
          <p:nvPr/>
        </p:nvSpPr>
        <p:spPr>
          <a:xfrm>
            <a:off x="231775" y="111125"/>
            <a:ext cx="6626225" cy="954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B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3: Cho biết diện tích của ba th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phố l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60" name="Text Box 20"/>
          <p:cNvSpPr txBox="1"/>
          <p:nvPr/>
        </p:nvSpPr>
        <p:spPr>
          <a:xfrm>
            <a:off x="552450" y="1235075"/>
            <a:ext cx="1379538" cy="862013"/>
          </a:xfrm>
          <a:prstGeom prst="rect">
            <a:avLst/>
          </a:prstGeom>
          <a:noFill/>
          <a:ln w="381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5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5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5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Nội 921 km</a:t>
            </a:r>
            <a:r>
              <a:rPr lang="en-US" altLang="en-US" sz="2500" b="1" baseline="300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500" b="1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61" name="Text Box 21"/>
          <p:cNvSpPr txBox="1"/>
          <p:nvPr/>
        </p:nvSpPr>
        <p:spPr>
          <a:xfrm>
            <a:off x="2224088" y="1247775"/>
            <a:ext cx="1563687" cy="862013"/>
          </a:xfrm>
          <a:prstGeom prst="rect">
            <a:avLst/>
          </a:prstGeom>
          <a:noFill/>
          <a:ln w="381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5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5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5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Nẵng 1255 km</a:t>
            </a:r>
            <a:r>
              <a:rPr lang="en-US" altLang="en-US" sz="2500" b="1" baseline="300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500" b="1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62" name="Text Box 22"/>
          <p:cNvSpPr txBox="1"/>
          <p:nvPr/>
        </p:nvSpPr>
        <p:spPr>
          <a:xfrm>
            <a:off x="3970338" y="1258888"/>
            <a:ext cx="2470150" cy="862012"/>
          </a:xfrm>
          <a:prstGeom prst="rect">
            <a:avLst/>
          </a:prstGeom>
          <a:noFill/>
          <a:ln w="381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5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 Hồ Chí Minh 2095 km</a:t>
            </a:r>
            <a:r>
              <a:rPr lang="en-US" altLang="en-US" sz="2500" b="1" baseline="300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500" b="1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63" name="Text Box 23"/>
          <p:cNvSpPr txBox="1"/>
          <p:nvPr/>
        </p:nvSpPr>
        <p:spPr>
          <a:xfrm>
            <a:off x="177800" y="4065588"/>
            <a:ext cx="6767513" cy="4778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</a:t>
            </a:r>
            <a:r>
              <a:rPr lang="en-US" altLang="en-US" sz="25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phố n</a:t>
            </a:r>
            <a:r>
              <a:rPr lang="en-US" altLang="en-US" sz="25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có diện tích lớn nhất? </a:t>
            </a:r>
            <a:endParaRPr lang="en-US" altLang="en-US" sz="25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64" name="Text Box 24"/>
          <p:cNvSpPr txBox="1"/>
          <p:nvPr/>
        </p:nvSpPr>
        <p:spPr>
          <a:xfrm>
            <a:off x="4256088" y="2584450"/>
            <a:ext cx="2046287" cy="1246188"/>
          </a:xfrm>
          <a:prstGeom prst="rect">
            <a:avLst/>
          </a:prstGeom>
          <a:noFill/>
          <a:ln w="38100" cap="flat" cmpd="sng">
            <a:solidFill>
              <a:srgbClr val="008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en-US" sz="25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phố có diện tích lớn nhất.</a:t>
            </a:r>
            <a:endParaRPr lang="en-US" altLang="en-US" sz="25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65" name="Text Box 25"/>
          <p:cNvSpPr txBox="1"/>
          <p:nvPr/>
        </p:nvSpPr>
        <p:spPr>
          <a:xfrm>
            <a:off x="219075" y="2600325"/>
            <a:ext cx="2046288" cy="1246188"/>
          </a:xfrm>
          <a:prstGeom prst="rect">
            <a:avLst/>
          </a:prstGeom>
          <a:noFill/>
          <a:ln w="38100" cap="flat" cmpd="sng">
            <a:solidFill>
              <a:srgbClr val="008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en-US" sz="25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phố có diện tích bé nhất.</a:t>
            </a:r>
            <a:endParaRPr lang="en-US" altLang="en-US" sz="25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69" name="Line 29"/>
          <p:cNvSpPr/>
          <p:nvPr/>
        </p:nvSpPr>
        <p:spPr>
          <a:xfrm flipH="1" flipV="1">
            <a:off x="5210175" y="2109788"/>
            <a:ext cx="0" cy="542925"/>
          </a:xfrm>
          <a:prstGeom prst="line">
            <a:avLst/>
          </a:prstGeom>
          <a:ln w="57150" cap="flat" cmpd="sng">
            <a:solidFill>
              <a:srgbClr val="9900CC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0270" name="Line 30"/>
          <p:cNvSpPr/>
          <p:nvPr/>
        </p:nvSpPr>
        <p:spPr>
          <a:xfrm flipV="1">
            <a:off x="1055688" y="2109788"/>
            <a:ext cx="0" cy="576262"/>
          </a:xfrm>
          <a:prstGeom prst="line">
            <a:avLst/>
          </a:prstGeom>
          <a:ln w="57150" cap="flat" cmpd="sng">
            <a:solidFill>
              <a:srgbClr val="9900CC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0271" name="Text Box 31"/>
          <p:cNvSpPr txBox="1"/>
          <p:nvPr/>
        </p:nvSpPr>
        <p:spPr>
          <a:xfrm>
            <a:off x="185738" y="4503738"/>
            <a:ext cx="6767512" cy="4778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</a:t>
            </a:r>
            <a:r>
              <a:rPr lang="en-US" altLang="en-US" sz="25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phố n</a:t>
            </a:r>
            <a:r>
              <a:rPr lang="en-US" altLang="en-US" sz="25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có diện tích bé nhất?   </a:t>
            </a:r>
            <a:endParaRPr lang="en-US" altLang="en-US" sz="2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9" grpId="0"/>
      <p:bldP spid="10260" grpId="0" animBg="1"/>
      <p:bldP spid="10261" grpId="0" animBg="1"/>
      <p:bldP spid="10262" grpId="0" animBg="1"/>
      <p:bldP spid="10263" grpId="0"/>
      <p:bldP spid="10263" grpId="1"/>
      <p:bldP spid="10264" grpId="0" animBg="1"/>
      <p:bldP spid="10265" grpId="0" animBg="1"/>
      <p:bldP spid="10271" grpId="0"/>
      <p:bldP spid="1027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Text Box 5"/>
          <p:cNvSpPr txBox="1"/>
          <p:nvPr/>
        </p:nvSpPr>
        <p:spPr>
          <a:xfrm>
            <a:off x="0" y="103505"/>
            <a:ext cx="6858000" cy="1814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Bài 5: Cho biết mật độ dân số chỉ số dân trung bình sinh sống trên diện tích 1 km</a:t>
            </a:r>
            <a:r>
              <a:rPr lang="en-US" altLang="en-US" sz="2800" b="1" baseline="30000" dirty="0">
                <a:solidFill>
                  <a:srgbClr val="0000FF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Biểu đồ dưới đây nói về mật độ dân số của ba thành phố lớn ( theo số liệu năm 1999).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2015" name="Group 1055"/>
          <p:cNvGraphicFramePr>
            <a:graphicFrameLocks noGrp="1"/>
          </p:cNvGraphicFramePr>
          <p:nvPr>
            <p:ph idx="1"/>
          </p:nvPr>
        </p:nvGraphicFramePr>
        <p:xfrm>
          <a:off x="2444354" y="271463"/>
          <a:ext cx="3602355" cy="4671060"/>
        </p:xfrm>
        <a:graphic>
          <a:graphicData uri="http://schemas.openxmlformats.org/drawingml/2006/table">
            <a:tbl>
              <a:tblPr/>
              <a:tblGrid>
                <a:gridCol w="276225"/>
                <a:gridCol w="276860"/>
                <a:gridCol w="278130"/>
                <a:gridCol w="276225"/>
                <a:gridCol w="276860"/>
                <a:gridCol w="277495"/>
                <a:gridCol w="276225"/>
                <a:gridCol w="276225"/>
                <a:gridCol w="276860"/>
                <a:gridCol w="278130"/>
                <a:gridCol w="276860"/>
                <a:gridCol w="278765"/>
                <a:gridCol w="277495"/>
              </a:tblGrid>
              <a:tr h="389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2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91" marB="3429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94" name="Text Box 1056"/>
          <p:cNvSpPr txBox="1"/>
          <p:nvPr/>
        </p:nvSpPr>
        <p:spPr>
          <a:xfrm>
            <a:off x="6118622" y="4662488"/>
            <a:ext cx="739378" cy="506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350" b="1" dirty="0">
                <a:solidFill>
                  <a:srgbClr val="008000"/>
                </a:solidFill>
                <a:latin typeface="Arial" panose="020B0604020202020204" pitchFamily="34" charset="0"/>
              </a:rPr>
              <a:t>Thành phố</a:t>
            </a:r>
            <a:endParaRPr lang="en-US" altLang="en-US" sz="1350" b="1" dirty="0">
              <a:solidFill>
                <a:srgbClr val="008000"/>
              </a:solidFill>
              <a:latin typeface="Arial" panose="020B0604020202020204" pitchFamily="34" charset="0"/>
            </a:endParaRPr>
          </a:p>
        </p:txBody>
      </p:sp>
      <p:sp>
        <p:nvSpPr>
          <p:cNvPr id="17595" name="Text Box 1057"/>
          <p:cNvSpPr txBox="1"/>
          <p:nvPr/>
        </p:nvSpPr>
        <p:spPr>
          <a:xfrm>
            <a:off x="1663700" y="196215"/>
            <a:ext cx="829310" cy="2990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350" b="1" dirty="0">
                <a:solidFill>
                  <a:srgbClr val="008000"/>
                </a:solidFill>
                <a:latin typeface="Arial" panose="020B0604020202020204" pitchFamily="34" charset="0"/>
              </a:rPr>
              <a:t>Người</a:t>
            </a:r>
            <a:endParaRPr lang="en-US" altLang="en-US" sz="1350" b="1" dirty="0">
              <a:solidFill>
                <a:srgbClr val="008000"/>
              </a:solidFill>
              <a:latin typeface="Arial" panose="020B0604020202020204" pitchFamily="34" charset="0"/>
            </a:endParaRPr>
          </a:p>
        </p:txBody>
      </p:sp>
      <p:sp>
        <p:nvSpPr>
          <p:cNvPr id="17596" name="Text Box 1058"/>
          <p:cNvSpPr txBox="1"/>
          <p:nvPr/>
        </p:nvSpPr>
        <p:spPr>
          <a:xfrm>
            <a:off x="2165747" y="4732735"/>
            <a:ext cx="185738" cy="299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350" b="1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  <a:endParaRPr lang="en-US" altLang="en-US" sz="135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7597" name="Text Box 1059"/>
          <p:cNvSpPr txBox="1"/>
          <p:nvPr/>
        </p:nvSpPr>
        <p:spPr>
          <a:xfrm>
            <a:off x="1969294" y="3656410"/>
            <a:ext cx="469106" cy="299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350" b="1" dirty="0">
                <a:solidFill>
                  <a:srgbClr val="0000FF"/>
                </a:solidFill>
                <a:latin typeface="Arial" panose="020B0604020202020204" pitchFamily="34" charset="0"/>
              </a:rPr>
              <a:t>900</a:t>
            </a:r>
            <a:endParaRPr lang="en-US" altLang="en-US" sz="135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7598" name="Text Box 1060"/>
          <p:cNvSpPr txBox="1"/>
          <p:nvPr/>
        </p:nvSpPr>
        <p:spPr>
          <a:xfrm>
            <a:off x="1664335" y="3221990"/>
            <a:ext cx="796925" cy="2990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350" b="1" dirty="0">
                <a:solidFill>
                  <a:srgbClr val="0000FF"/>
                </a:solidFill>
                <a:latin typeface="Arial" panose="020B0604020202020204" pitchFamily="34" charset="0"/>
              </a:rPr>
              <a:t>1 200</a:t>
            </a:r>
            <a:endParaRPr lang="en-US" altLang="en-US" sz="135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7599" name="Text Box 1061"/>
          <p:cNvSpPr txBox="1"/>
          <p:nvPr/>
        </p:nvSpPr>
        <p:spPr>
          <a:xfrm>
            <a:off x="1850231" y="1697831"/>
            <a:ext cx="653654" cy="299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350" b="1" dirty="0">
                <a:solidFill>
                  <a:srgbClr val="0000FF"/>
                </a:solidFill>
                <a:latin typeface="Arial" panose="020B0604020202020204" pitchFamily="34" charset="0"/>
              </a:rPr>
              <a:t>2 400</a:t>
            </a:r>
            <a:endParaRPr lang="en-US" altLang="en-US" sz="135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7600" name="Text Box 1062"/>
          <p:cNvSpPr txBox="1"/>
          <p:nvPr/>
        </p:nvSpPr>
        <p:spPr>
          <a:xfrm>
            <a:off x="1663700" y="892810"/>
            <a:ext cx="830580" cy="2990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350" b="1" dirty="0">
                <a:solidFill>
                  <a:srgbClr val="0000FF"/>
                </a:solidFill>
                <a:latin typeface="Arial" panose="020B0604020202020204" pitchFamily="34" charset="0"/>
              </a:rPr>
              <a:t>3 000</a:t>
            </a:r>
            <a:endParaRPr lang="en-US" altLang="en-US" sz="135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7601" name="Rectangle 1063"/>
          <p:cNvSpPr/>
          <p:nvPr/>
        </p:nvSpPr>
        <p:spPr>
          <a:xfrm>
            <a:off x="3005138" y="1165622"/>
            <a:ext cx="260747" cy="3744515"/>
          </a:xfrm>
          <a:prstGeom prst="rect">
            <a:avLst/>
          </a:prstGeom>
          <a:solidFill>
            <a:srgbClr val="9900CC"/>
          </a:solidFill>
          <a:ln w="9525" cap="flat" cmpd="sng">
            <a:solidFill>
              <a:srgbClr val="99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350" dirty="0">
              <a:latin typeface="Arial" panose="020B0604020202020204" pitchFamily="34" charset="0"/>
            </a:endParaRPr>
          </a:p>
        </p:txBody>
      </p:sp>
      <p:sp>
        <p:nvSpPr>
          <p:cNvPr id="17602" name="Line 1064"/>
          <p:cNvSpPr/>
          <p:nvPr/>
        </p:nvSpPr>
        <p:spPr>
          <a:xfrm flipV="1">
            <a:off x="2459831" y="3526631"/>
            <a:ext cx="1654969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7603" name="Text Box 1065"/>
          <p:cNvSpPr txBox="1"/>
          <p:nvPr/>
        </p:nvSpPr>
        <p:spPr>
          <a:xfrm>
            <a:off x="1698625" y="3394710"/>
            <a:ext cx="760730" cy="2990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350" b="1" dirty="0">
                <a:solidFill>
                  <a:srgbClr val="0000FF"/>
                </a:solidFill>
                <a:latin typeface="Arial" panose="020B0604020202020204" pitchFamily="34" charset="0"/>
              </a:rPr>
              <a:t>1 126</a:t>
            </a:r>
            <a:endParaRPr lang="en-US" altLang="en-US" sz="135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7604" name="Rectangle 1066"/>
          <p:cNvSpPr/>
          <p:nvPr/>
        </p:nvSpPr>
        <p:spPr>
          <a:xfrm>
            <a:off x="4123135" y="3513535"/>
            <a:ext cx="250031" cy="1413272"/>
          </a:xfrm>
          <a:prstGeom prst="rect">
            <a:avLst/>
          </a:prstGeom>
          <a:solidFill>
            <a:srgbClr val="FF00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350" dirty="0">
              <a:latin typeface="Arial" panose="020B0604020202020204" pitchFamily="34" charset="0"/>
            </a:endParaRPr>
          </a:p>
        </p:txBody>
      </p:sp>
      <p:sp>
        <p:nvSpPr>
          <p:cNvPr id="17605" name="Line 1067"/>
          <p:cNvSpPr/>
          <p:nvPr/>
        </p:nvSpPr>
        <p:spPr>
          <a:xfrm flipV="1">
            <a:off x="2444354" y="1171575"/>
            <a:ext cx="533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7606" name="Text Box 1068"/>
          <p:cNvSpPr txBox="1"/>
          <p:nvPr/>
        </p:nvSpPr>
        <p:spPr>
          <a:xfrm>
            <a:off x="1664335" y="1029970"/>
            <a:ext cx="803910" cy="2990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350" b="1" dirty="0">
                <a:solidFill>
                  <a:srgbClr val="0000FF"/>
                </a:solidFill>
                <a:latin typeface="Arial" panose="020B0604020202020204" pitchFamily="34" charset="0"/>
              </a:rPr>
              <a:t>2 952</a:t>
            </a:r>
            <a:endParaRPr lang="en-US" altLang="en-US" sz="135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7607" name="Text Box 1069"/>
          <p:cNvSpPr txBox="1"/>
          <p:nvPr/>
        </p:nvSpPr>
        <p:spPr>
          <a:xfrm>
            <a:off x="1746250" y="1889760"/>
            <a:ext cx="743585" cy="2990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350" b="1" dirty="0">
                <a:solidFill>
                  <a:srgbClr val="0000FF"/>
                </a:solidFill>
                <a:latin typeface="Arial" panose="020B0604020202020204" pitchFamily="34" charset="0"/>
              </a:rPr>
              <a:t>2 375</a:t>
            </a:r>
            <a:endParaRPr lang="en-US" altLang="en-US" sz="135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7608" name="Rectangle 1070"/>
          <p:cNvSpPr/>
          <p:nvPr/>
        </p:nvSpPr>
        <p:spPr>
          <a:xfrm>
            <a:off x="5218510" y="1868091"/>
            <a:ext cx="260747" cy="3069431"/>
          </a:xfrm>
          <a:prstGeom prst="rect">
            <a:avLst/>
          </a:prstGeom>
          <a:solidFill>
            <a:srgbClr val="008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350" dirty="0">
              <a:latin typeface="Arial" panose="020B0604020202020204" pitchFamily="34" charset="0"/>
            </a:endParaRPr>
          </a:p>
        </p:txBody>
      </p:sp>
      <p:sp>
        <p:nvSpPr>
          <p:cNvPr id="17609" name="Line 1071"/>
          <p:cNvSpPr/>
          <p:nvPr/>
        </p:nvSpPr>
        <p:spPr>
          <a:xfrm flipV="1">
            <a:off x="2422922" y="1878806"/>
            <a:ext cx="278606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7610" name="Text Box 1072"/>
          <p:cNvSpPr txBox="1"/>
          <p:nvPr/>
        </p:nvSpPr>
        <p:spPr>
          <a:xfrm>
            <a:off x="2743200" y="4931569"/>
            <a:ext cx="744141" cy="299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350" b="1" dirty="0">
                <a:solidFill>
                  <a:srgbClr val="0000FF"/>
                </a:solidFill>
                <a:latin typeface="Arial" panose="020B0604020202020204" pitchFamily="34" charset="0"/>
              </a:rPr>
              <a:t>Hà Nội</a:t>
            </a:r>
            <a:endParaRPr lang="en-US" altLang="en-US" sz="135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7611" name="Text Box 1073"/>
          <p:cNvSpPr txBox="1"/>
          <p:nvPr/>
        </p:nvSpPr>
        <p:spPr>
          <a:xfrm>
            <a:off x="3668316" y="4931569"/>
            <a:ext cx="1046559" cy="299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350" b="1" dirty="0">
                <a:solidFill>
                  <a:srgbClr val="0000FF"/>
                </a:solidFill>
                <a:latin typeface="Arial" panose="020B0604020202020204" pitchFamily="34" charset="0"/>
              </a:rPr>
              <a:t>Hải Phòng</a:t>
            </a:r>
            <a:endParaRPr lang="en-US" altLang="en-US" sz="135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7612" name="Text Box 1074"/>
          <p:cNvSpPr txBox="1"/>
          <p:nvPr/>
        </p:nvSpPr>
        <p:spPr>
          <a:xfrm>
            <a:off x="4757738" y="4953000"/>
            <a:ext cx="1533525" cy="299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350" b="1" dirty="0">
                <a:solidFill>
                  <a:srgbClr val="0000FF"/>
                </a:solidFill>
                <a:latin typeface="Arial" panose="020B0604020202020204" pitchFamily="34" charset="0"/>
              </a:rPr>
              <a:t>TP. Hồ Chí Minh</a:t>
            </a:r>
            <a:endParaRPr lang="en-US" altLang="en-US" sz="135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42035" name="Text Box 1075"/>
          <p:cNvSpPr txBox="1"/>
          <p:nvPr/>
        </p:nvSpPr>
        <p:spPr>
          <a:xfrm>
            <a:off x="0" y="0"/>
            <a:ext cx="1851422" cy="8528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5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Dựa v</a:t>
            </a:r>
            <a:r>
              <a:rPr lang="en-US" altLang="en-US" sz="165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165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biểu đồ trên hãy trả lời các câu hỏi sau:</a:t>
            </a:r>
            <a:endParaRPr lang="en-US" altLang="en-US" sz="165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614" name="Text Box 1076"/>
          <p:cNvSpPr txBox="1"/>
          <p:nvPr/>
        </p:nvSpPr>
        <p:spPr>
          <a:xfrm>
            <a:off x="2372916" y="0"/>
            <a:ext cx="3973115" cy="299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350" b="1" dirty="0">
                <a:solidFill>
                  <a:srgbClr val="0000FF"/>
                </a:solidFill>
                <a:latin typeface="Arial" panose="020B0604020202020204" pitchFamily="34" charset="0"/>
              </a:rPr>
              <a:t>MẬT ĐỘ DÂN SỐ CỦA BA THÀNH PHỐ LỚN</a:t>
            </a:r>
            <a:endParaRPr lang="en-US" altLang="en-US" sz="135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42037" name="Text Box 1077"/>
          <p:cNvSpPr txBox="1"/>
          <p:nvPr/>
        </p:nvSpPr>
        <p:spPr>
          <a:xfrm>
            <a:off x="0" y="826294"/>
            <a:ext cx="1839516" cy="8528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50" b="1" dirty="0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</a:t>
            </a:r>
            <a:r>
              <a:rPr lang="en-US" altLang="en-US" sz="1650" b="1" dirty="0">
                <a:solidFill>
                  <a:srgbClr val="99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1650" b="1" dirty="0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phố n</a:t>
            </a:r>
            <a:r>
              <a:rPr lang="en-US" altLang="en-US" sz="1650" b="1" dirty="0">
                <a:solidFill>
                  <a:srgbClr val="99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1650" b="1" dirty="0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có mật độ dân số lớn nhất? </a:t>
            </a:r>
            <a:endParaRPr lang="en-US" altLang="en-US" sz="1650" b="1" dirty="0">
              <a:solidFill>
                <a:srgbClr val="99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2038" name="Text Box 1078"/>
          <p:cNvSpPr txBox="1"/>
          <p:nvPr/>
        </p:nvSpPr>
        <p:spPr>
          <a:xfrm>
            <a:off x="0" y="2589610"/>
            <a:ext cx="1947863" cy="13608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50" b="1" dirty="0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Mật độ dân số th</a:t>
            </a:r>
            <a:r>
              <a:rPr lang="en-US" altLang="en-US" sz="1650" b="1" dirty="0">
                <a:solidFill>
                  <a:srgbClr val="99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1650" b="1" dirty="0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phố Hồ Chí Minh gấp khoảng mấy lần mật độ dân số ở Hải Phòng?</a:t>
            </a:r>
            <a:endParaRPr lang="en-US" altLang="en-US" sz="1650" b="1" dirty="0">
              <a:solidFill>
                <a:srgbClr val="99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2039" name="Text Box 1079"/>
          <p:cNvSpPr txBox="1"/>
          <p:nvPr/>
        </p:nvSpPr>
        <p:spPr>
          <a:xfrm>
            <a:off x="0" y="1676400"/>
            <a:ext cx="1927622" cy="8528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5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Th</a:t>
            </a:r>
            <a:r>
              <a:rPr lang="en-US" altLang="en-US" sz="165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165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phố H</a:t>
            </a:r>
            <a:r>
              <a:rPr lang="en-US" altLang="en-US" sz="165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165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Nội có mật độ dân số đông nhất.</a:t>
            </a:r>
            <a:endParaRPr lang="en-US" altLang="en-US" sz="1650" b="1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2040" name="Text Box 1080"/>
          <p:cNvSpPr txBox="1"/>
          <p:nvPr/>
        </p:nvSpPr>
        <p:spPr>
          <a:xfrm>
            <a:off x="0" y="3919538"/>
            <a:ext cx="2144316" cy="11068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5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Mật độ dân số của TP. Hồ Chí Minh gấp khoảng 2 lần mật độ dân số TP. Hải Phòng.</a:t>
            </a:r>
            <a:endParaRPr lang="en-US" altLang="en-US" sz="1650" b="1" dirty="0">
              <a:solidFill>
                <a:srgbClr val="008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20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20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20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20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20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20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20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20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20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20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20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20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20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20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20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35" grpId="0"/>
      <p:bldP spid="42037" grpId="0"/>
      <p:bldP spid="42038" grpId="0"/>
      <p:bldP spid="42039" grpId="0"/>
      <p:bldP spid="420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ext Box 3"/>
          <p:cNvSpPr txBox="1"/>
          <p:nvPr/>
        </p:nvSpPr>
        <p:spPr>
          <a:xfrm>
            <a:off x="76200" y="4514850"/>
            <a:ext cx="1752600" cy="569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en-US" altLang="en-US" sz="3100" b="1" dirty="0">
              <a:latin typeface="Times New Roman" panose="02020603050405020304" pitchFamily="18" charset="0"/>
            </a:endParaRPr>
          </a:p>
        </p:txBody>
      </p:sp>
      <p:sp>
        <p:nvSpPr>
          <p:cNvPr id="11267" name="Text Box 5"/>
          <p:cNvSpPr txBox="1"/>
          <p:nvPr/>
        </p:nvSpPr>
        <p:spPr>
          <a:xfrm>
            <a:off x="152400" y="450850"/>
            <a:ext cx="72390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en-US" altLang="en-US" sz="1800" dirty="0"/>
          </a:p>
        </p:txBody>
      </p:sp>
      <p:sp>
        <p:nvSpPr>
          <p:cNvPr id="11268" name="Text Box 6"/>
          <p:cNvSpPr txBox="1"/>
          <p:nvPr/>
        </p:nvSpPr>
        <p:spPr>
          <a:xfrm>
            <a:off x="-1143000" y="400050"/>
            <a:ext cx="74676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en-US" altLang="en-US" sz="1800" dirty="0"/>
          </a:p>
        </p:txBody>
      </p:sp>
      <p:pic>
        <p:nvPicPr>
          <p:cNvPr id="11269" name="Picture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143000" y="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0" name="Picture 11" descr="Hinh dong - Doi canh thien tha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742950"/>
            <a:ext cx="923925" cy="993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1" name="Picture 12" descr="Picture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285750"/>
            <a:ext cx="1047750" cy="3429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2" name="Picture 13" descr="Picture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342900"/>
            <a:ext cx="1047750" cy="3794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3" name="Picture 14" descr="Picture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57200" y="1085850"/>
            <a:ext cx="1047750" cy="3794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4" name="Picture 16" descr="Buombay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-2752725" y="2695575"/>
            <a:ext cx="4057650" cy="838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5" name="Picture 17" descr="gardgt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914400" y="3943350"/>
            <a:ext cx="8915400" cy="1085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6" name="WordArt 14"/>
          <p:cNvSpPr>
            <a:spLocks noTextEdit="1"/>
          </p:cNvSpPr>
          <p:nvPr/>
        </p:nvSpPr>
        <p:spPr>
          <a:xfrm>
            <a:off x="76200" y="1314450"/>
            <a:ext cx="6400800" cy="21717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r>
              <a:rPr lang="en-US" sz="3600" b="1"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US" sz="3600" b="1"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en-US" sz="3600" b="1"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latin typeface="Arial" panose="020B0604020202020204" pitchFamily="34" charset="0"/>
                <a:ea typeface="Arial" panose="020B0604020202020204" pitchFamily="34" charset="0"/>
              </a:rPr>
              <a:t>Dặn dò </a:t>
            </a:r>
            <a:endParaRPr lang="en-US" sz="3600" b="1"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1187</Words>
  <Application>WPS Presentation</Application>
  <PresentationFormat>Custom</PresentationFormat>
  <Paragraphs>105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SimSun</vt:lpstr>
      <vt:lpstr>Wingdings</vt:lpstr>
      <vt:lpstr>Times New Roman</vt:lpstr>
      <vt:lpstr>Microsoft YaHei</vt:lpstr>
      <vt:lpstr>Arial Unicode MS</vt:lpstr>
      <vt:lpstr>HP001 5 hàng 1 ô ly</vt:lpstr>
      <vt:lpstr>Wingdings 2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Tình Phan</cp:lastModifiedBy>
  <cp:revision>2</cp:revision>
  <dcterms:created xsi:type="dcterms:W3CDTF">2022-01-12T02:34:09Z</dcterms:created>
  <dcterms:modified xsi:type="dcterms:W3CDTF">2022-01-16T13:56:17Z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0F8042C1056444828D03D5E47FB063C8</vt:lpwstr>
  </property>
  <property fmtid="{D5CDD505-2E9C-101B-9397-08002B2CF9AE}" pid="3" name="KSOProductBuildVer">
    <vt:lpwstr>1033-11.2.0.10443</vt:lpwstr>
  </property>
</Properties>
</file>